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14583-6E4F-4D46-8F92-17E31F1E9D29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A0564-827B-4C3D-9A50-9996D75641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357298"/>
            <a:ext cx="6429420" cy="64293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rPr>
              <a:t>Новые Технологии Связи</a:t>
            </a:r>
          </a:p>
        </p:txBody>
      </p:sp>
      <p:pic>
        <p:nvPicPr>
          <p:cNvPr id="1026" name="Picture 2" descr="http://nts.center/images/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1612"/>
            <a:ext cx="714380" cy="357190"/>
          </a:xfrm>
          <a:prstGeom prst="rect">
            <a:avLst/>
          </a:prstGeom>
          <a:noFill/>
        </p:spPr>
      </p:pic>
      <p:pic>
        <p:nvPicPr>
          <p:cNvPr id="1028" name="Picture 4" descr="http://shop.nag.ru/uploads/3%2826%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3429000"/>
            <a:ext cx="4953000" cy="328612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rot="19198232">
            <a:off x="127101" y="3780479"/>
            <a:ext cx="56632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Интернет в</a:t>
            </a:r>
          </a:p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дом по оптике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5009" y="0"/>
            <a:ext cx="2643205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pay@nts.center	  </a:t>
            </a:r>
            <a:endParaRPr lang="ru-RU" sz="1600" b="1" dirty="0" smtClean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16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www.nts.center</a:t>
            </a:r>
            <a:endParaRPr lang="ru-RU" sz="16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928670"/>
            <a:ext cx="7772400" cy="21431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НАША</a:t>
            </a:r>
            <a:br>
              <a:rPr lang="ru-RU" dirty="0" smtClean="0"/>
            </a:br>
            <a:r>
              <a:rPr lang="ru-RU" dirty="0" smtClean="0"/>
              <a:t>ТЕХНОЛОГИЯ </a:t>
            </a:r>
            <a:br>
              <a:rPr lang="ru-RU" dirty="0" smtClean="0"/>
            </a:br>
            <a:r>
              <a:rPr lang="en-US" dirty="0" smtClean="0"/>
              <a:t>GPON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857364"/>
            <a:ext cx="7215238" cy="178595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endParaRPr lang="ru-RU" sz="16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GPON (</a:t>
            </a:r>
            <a:r>
              <a:rPr lang="ru-RU" sz="1600" dirty="0" err="1" smtClean="0">
                <a:solidFill>
                  <a:schemeClr val="tx1"/>
                </a:solidFill>
              </a:rPr>
              <a:t>GigabitPON</a:t>
            </a:r>
            <a:r>
              <a:rPr lang="ru-RU" sz="1600" dirty="0" smtClean="0">
                <a:solidFill>
                  <a:schemeClr val="tx1"/>
                </a:solidFill>
              </a:rPr>
              <a:t>) — это пассивная оптическая сеть, обеспечивающая  многофункциональный широкополосный доступ в интернет с качественным и надежным соединением на беспрецедентно высоких скоростях — до 1 Гбит/сек. По одному оптоволоконному кабелю, проведенному непосредственно в дом, абонент получает услуги передачи данных и телефонии с гарантированным качеством обслуживания.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высокая скорость осуществления передачи сигналов, от 10 Мбит/с до 1 Гбит/с  - это в десятки раз быстрее, чем по медной линии;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небольшое потребление электроэнергии;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err="1" smtClean="0">
                <a:solidFill>
                  <a:schemeClr val="tx1"/>
                </a:solidFill>
              </a:rPr>
              <a:t>мультисервисность</a:t>
            </a:r>
            <a:r>
              <a:rPr lang="ru-RU" sz="1600" dirty="0" smtClean="0">
                <a:solidFill>
                  <a:schemeClr val="tx1"/>
                </a:solidFill>
              </a:rPr>
              <a:t> – оборудование позволяет передавать по оптической инфраструктуре данные, видео, звуки;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пассивная архитектура позволяет получить надежную сеть, в линии не используется дополнительных узлов или активных </a:t>
            </a:r>
            <a:r>
              <a:rPr lang="ru-RU" sz="1600" dirty="0" err="1" smtClean="0">
                <a:solidFill>
                  <a:schemeClr val="tx1"/>
                </a:solidFill>
              </a:rPr>
              <a:t>разветвителей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оптические кабели в отличие от медных имеют меньшие габариты, вес и зачастую выполняются в диэлектрических вариантах, что позволяет их использовать в энергетической инфраструктуры, то есть можно не бояться, что во время грозы сгорит оборудование или начнет гореть кабель.</a:t>
            </a:r>
          </a:p>
          <a:p>
            <a:pPr algn="just"/>
            <a:endParaRPr lang="ru-RU" sz="1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1285852" y="247640"/>
            <a:ext cx="7358114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ru-RU" sz="1450" dirty="0" smtClean="0"/>
              <a:t>На сегодняшний день GPON — самая прогрессивная и перспективная технология </a:t>
            </a:r>
            <a:r>
              <a:rPr lang="ru-RU" sz="1450" dirty="0" smtClean="0"/>
              <a:t>доступа </a:t>
            </a:r>
            <a:r>
              <a:rPr lang="ru-RU" sz="1450" dirty="0" smtClean="0"/>
              <a:t>в интернет, способная обеспечить стремительно растущие потребности в </a:t>
            </a:r>
            <a:r>
              <a:rPr lang="ru-RU" sz="1450" dirty="0" smtClean="0"/>
              <a:t>скорости </a:t>
            </a:r>
            <a:r>
              <a:rPr lang="ru-RU" sz="1450" dirty="0" smtClean="0"/>
              <a:t>обмена информацией. GPON не только полностью отвечает современным требованиям, но и обладает ресурсами и потенциалом для обеспечения развития технологий связи в будущем.</a:t>
            </a:r>
          </a:p>
          <a:p>
            <a:pPr algn="just"/>
            <a:endParaRPr lang="ru-RU" sz="1450" dirty="0" smtClean="0"/>
          </a:p>
          <a:p>
            <a:pPr algn="just"/>
            <a:r>
              <a:rPr lang="ru-RU" sz="1450" dirty="0" smtClean="0"/>
              <a:t>Как работает </a:t>
            </a:r>
            <a:r>
              <a:rPr lang="ru-RU" sz="1450" dirty="0" smtClean="0"/>
              <a:t>GPON</a:t>
            </a:r>
            <a:endParaRPr lang="ru-RU" sz="1450" dirty="0" smtClean="0"/>
          </a:p>
          <a:p>
            <a:pPr algn="just"/>
            <a:r>
              <a:rPr lang="ru-RU" sz="1450" dirty="0" smtClean="0"/>
              <a:t>Обеспечение доступа в интернет по технологии GPON предполагает замену устаревших медных кабелей на более прогрессивные оптоволоконные, обладающие значительно большей пропускной способностью. Сигнал по такому кабелю проходит посредством светового, а не электрического импульса. Световой импульс проходит по стеклянному волокну, обеспечивая более надежный сигнал и высокую скорость при низких </a:t>
            </a:r>
            <a:r>
              <a:rPr lang="ru-RU" sz="1450" dirty="0" err="1" smtClean="0"/>
              <a:t>энергозатратах</a:t>
            </a:r>
            <a:r>
              <a:rPr lang="ru-RU" sz="1450" dirty="0" smtClean="0"/>
              <a:t>. Технология GPON предусматривает прокладку оптоволоконного кабеля непосредственно к абоненту, что гарантирует постоянную скорость доступа в интернет и исключает сбои в работе из-за перегрузки сети. Для подключения к технологии GPON абоненту бесплатно устанавливается модем — ONT(</a:t>
            </a:r>
            <a:r>
              <a:rPr lang="ru-RU" sz="1450" dirty="0" err="1" smtClean="0"/>
              <a:t>Optical</a:t>
            </a:r>
            <a:r>
              <a:rPr lang="ru-RU" sz="1450" dirty="0" smtClean="0"/>
              <a:t> </a:t>
            </a:r>
            <a:r>
              <a:rPr lang="ru-RU" sz="1450" dirty="0" err="1" smtClean="0"/>
              <a:t>Network</a:t>
            </a:r>
            <a:r>
              <a:rPr lang="ru-RU" sz="1450" dirty="0" smtClean="0"/>
              <a:t> </a:t>
            </a:r>
            <a:r>
              <a:rPr lang="ru-RU" sz="1450" dirty="0" err="1" smtClean="0"/>
              <a:t>Terminal</a:t>
            </a:r>
            <a:r>
              <a:rPr lang="ru-RU" sz="1450" dirty="0" smtClean="0"/>
              <a:t>), благодаря которому подключение всех услуг в дальнейшем происходит удаленно и в одном устройстве. </a:t>
            </a:r>
          </a:p>
          <a:p>
            <a:pPr algn="just"/>
            <a:endParaRPr lang="ru-RU" sz="1450" dirty="0" smtClean="0"/>
          </a:p>
          <a:p>
            <a:pPr algn="just"/>
            <a:r>
              <a:rPr lang="ru-RU" sz="1450" dirty="0" smtClean="0"/>
              <a:t>Перспективы </a:t>
            </a:r>
            <a:r>
              <a:rPr lang="ru-RU" sz="1450" dirty="0" smtClean="0"/>
              <a:t>развития</a:t>
            </a:r>
            <a:endParaRPr lang="ru-RU" sz="1450" dirty="0" smtClean="0"/>
          </a:p>
          <a:p>
            <a:pPr algn="just"/>
            <a:r>
              <a:rPr lang="ru-RU" sz="1450" dirty="0" smtClean="0"/>
              <a:t>Сегодня с уверенностью можно сказать, что технология GPON не только идет в ногу со временем, но и во многом опережает его, расширяя границы возможного. Новый стандарт скоростей позволит постоянно пополнять пакет предоставляемых услуг. Видеонаблюдение, удаленный доступ, охранно-пожарная сигнализация и другие услуги с помощью технологии GPON становятся доступны для абонентов. Ресурсы технологии позволяют говорить о перспективах разработки и внедрения множества других услуг для лучшего качества жизни.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4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4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550223"/>
            <a:ext cx="9144000" cy="30777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+mj-lt"/>
              </a:rPr>
              <a:t>ООО </a:t>
            </a:r>
            <a:r>
              <a:rPr lang="ru-RU" sz="1400" dirty="0" smtClean="0">
                <a:latin typeface="+mj-lt"/>
              </a:rPr>
              <a:t>НТС</a:t>
            </a:r>
            <a:r>
              <a:rPr lang="en-US" sz="1400" dirty="0" smtClean="0">
                <a:latin typeface="+mj-lt"/>
              </a:rPr>
              <a:t>	</a:t>
            </a:r>
            <a:r>
              <a:rPr lang="ru-RU" sz="1400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  </a:t>
            </a:r>
            <a:r>
              <a:rPr lang="ru-RU" sz="1400" dirty="0" smtClean="0">
                <a:latin typeface="+mj-lt"/>
              </a:rPr>
              <a:t>8(499)9185779</a:t>
            </a:r>
            <a:r>
              <a:rPr lang="en-US" sz="1400" dirty="0" smtClean="0">
                <a:latin typeface="+mj-lt"/>
              </a:rPr>
              <a:t> 	 </a:t>
            </a:r>
            <a:r>
              <a:rPr lang="ru-RU" sz="1400" dirty="0" smtClean="0">
                <a:latin typeface="+mj-lt"/>
              </a:rPr>
              <a:t>8(926)5271748</a:t>
            </a:r>
            <a:r>
              <a:rPr lang="en-US" sz="1400" dirty="0" smtClean="0">
                <a:latin typeface="+mj-lt"/>
              </a:rPr>
              <a:t> 	</a:t>
            </a:r>
            <a:r>
              <a:rPr lang="en-US" sz="1400" dirty="0" smtClean="0">
                <a:latin typeface="+mj-lt"/>
              </a:rPr>
              <a:t>pay@nts.center	  www.nts.center</a:t>
            </a:r>
            <a:endParaRPr lang="ru-RU" sz="14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Сети </a:t>
            </a:r>
            <a:r>
              <a:rPr lang="en-US" dirty="0" smtClean="0"/>
              <a:t>GPON </a:t>
            </a:r>
            <a:r>
              <a:rPr lang="ru-RU" dirty="0" smtClean="0"/>
              <a:t>в поселках</a:t>
            </a:r>
            <a:endParaRPr lang="ru-RU" dirty="0"/>
          </a:p>
        </p:txBody>
      </p:sp>
      <p:pic>
        <p:nvPicPr>
          <p:cNvPr id="1026" name="Picture 2" descr="http://www.azinet.ru/wp-content/uploads/2014/08/gep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857364"/>
            <a:ext cx="6724650" cy="423862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6550223"/>
            <a:ext cx="9144000" cy="30777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+mj-lt"/>
              </a:rPr>
              <a:t>ООО </a:t>
            </a:r>
            <a:r>
              <a:rPr lang="ru-RU" sz="1400" dirty="0" smtClean="0">
                <a:latin typeface="+mj-lt"/>
              </a:rPr>
              <a:t>НТС</a:t>
            </a:r>
            <a:r>
              <a:rPr lang="en-US" sz="1400" dirty="0" smtClean="0">
                <a:latin typeface="+mj-lt"/>
              </a:rPr>
              <a:t>	</a:t>
            </a:r>
            <a:r>
              <a:rPr lang="ru-RU" sz="1400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  </a:t>
            </a:r>
            <a:r>
              <a:rPr lang="ru-RU" sz="1400" dirty="0" smtClean="0">
                <a:latin typeface="+mj-lt"/>
              </a:rPr>
              <a:t>8(499)9185779</a:t>
            </a:r>
            <a:r>
              <a:rPr lang="en-US" sz="1400" dirty="0" smtClean="0">
                <a:latin typeface="+mj-lt"/>
              </a:rPr>
              <a:t> 	 </a:t>
            </a:r>
            <a:r>
              <a:rPr lang="ru-RU" sz="1400" dirty="0" smtClean="0">
                <a:latin typeface="+mj-lt"/>
              </a:rPr>
              <a:t>8(926)5271748</a:t>
            </a:r>
            <a:r>
              <a:rPr lang="en-US" sz="1400" dirty="0" smtClean="0">
                <a:latin typeface="+mj-lt"/>
              </a:rPr>
              <a:t> 	</a:t>
            </a:r>
            <a:r>
              <a:rPr lang="en-US" sz="1400" dirty="0" smtClean="0">
                <a:latin typeface="+mj-lt"/>
              </a:rPr>
              <a:t>pay@nts.center	  www.nts.center</a:t>
            </a:r>
            <a:endParaRPr lang="ru-RU" sz="14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500034" y="1785926"/>
            <a:ext cx="2500330" cy="17526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25000" lnSpcReduction="20000"/>
          </a:bodyPr>
          <a:lstStyle/>
          <a:p>
            <a:pPr algn="just"/>
            <a:endParaRPr lang="ru-RU" sz="5600" dirty="0" smtClean="0"/>
          </a:p>
          <a:p>
            <a:r>
              <a:rPr lang="ru-RU" sz="5600" dirty="0" smtClean="0"/>
              <a:t>Ввод в здание, как правило, осуществляется путём бурения отверстия диаметром 10 мм. Отверстие бурится под отрицательным углом. Так же особенности диэлектрического оптоволоконного кабеля позволяют выполнять ввод в дом вместе с электрическим кабелем. Это позволяет </a:t>
            </a:r>
            <a:r>
              <a:rPr lang="ru-RU" sz="5600" dirty="0" smtClean="0"/>
              <a:t>использовать уже существующие</a:t>
            </a:r>
            <a:r>
              <a:rPr lang="en-US" sz="5600" dirty="0" smtClean="0"/>
              <a:t> </a:t>
            </a:r>
            <a:r>
              <a:rPr lang="ru-RU" sz="5600" dirty="0" smtClean="0"/>
              <a:t>подземные </a:t>
            </a:r>
            <a:r>
              <a:rPr lang="ru-RU" sz="5600" dirty="0" smtClean="0"/>
              <a:t>и наземные вводы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 l="31641" t="10817" r="32812"/>
          <a:stretch>
            <a:fillRect/>
          </a:stretch>
        </p:blipFill>
        <p:spPr bwMode="auto">
          <a:xfrm>
            <a:off x="3143240" y="1058439"/>
            <a:ext cx="5143536" cy="5513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ВВОД КАБЕЛЯ В ДОМ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6550223"/>
            <a:ext cx="9144000" cy="30777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+mj-lt"/>
              </a:rPr>
              <a:t>ООО </a:t>
            </a:r>
            <a:r>
              <a:rPr lang="ru-RU" sz="1400" dirty="0" smtClean="0">
                <a:latin typeface="+mj-lt"/>
              </a:rPr>
              <a:t>НТС</a:t>
            </a:r>
            <a:r>
              <a:rPr lang="en-US" sz="1400" dirty="0" smtClean="0">
                <a:latin typeface="+mj-lt"/>
              </a:rPr>
              <a:t>	</a:t>
            </a:r>
            <a:r>
              <a:rPr lang="ru-RU" sz="1400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  </a:t>
            </a:r>
            <a:r>
              <a:rPr lang="ru-RU" sz="1400" dirty="0" smtClean="0">
                <a:latin typeface="+mj-lt"/>
              </a:rPr>
              <a:t>8(499)9185779</a:t>
            </a:r>
            <a:r>
              <a:rPr lang="en-US" sz="1400" dirty="0" smtClean="0">
                <a:latin typeface="+mj-lt"/>
              </a:rPr>
              <a:t> 	 </a:t>
            </a:r>
            <a:r>
              <a:rPr lang="ru-RU" sz="1400" dirty="0" smtClean="0">
                <a:latin typeface="+mj-lt"/>
              </a:rPr>
              <a:t>8(926)5271748</a:t>
            </a:r>
            <a:r>
              <a:rPr lang="en-US" sz="1400" dirty="0" smtClean="0">
                <a:latin typeface="+mj-lt"/>
              </a:rPr>
              <a:t> 	</a:t>
            </a:r>
            <a:r>
              <a:rPr lang="en-US" sz="1400" dirty="0" smtClean="0">
                <a:latin typeface="+mj-lt"/>
              </a:rPr>
              <a:t>pay@nts.center	  www.nts.center</a:t>
            </a:r>
            <a:endParaRPr lang="ru-RU" sz="1400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1214422"/>
            <a:ext cx="61436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От места ввода</a:t>
            </a:r>
            <a:r>
              <a:rPr lang="en-US" sz="1600" dirty="0" smtClean="0"/>
              <a:t> (A)</a:t>
            </a:r>
            <a:r>
              <a:rPr lang="ru-RU" sz="1600" dirty="0" smtClean="0"/>
              <a:t> кабель попадает в оптическую розетку</a:t>
            </a:r>
            <a:r>
              <a:rPr lang="en-US" sz="1600" dirty="0" smtClean="0"/>
              <a:t> (B)</a:t>
            </a:r>
            <a:r>
              <a:rPr lang="ru-RU" sz="1600" dirty="0" smtClean="0"/>
              <a:t>, где происходит  </a:t>
            </a:r>
            <a:r>
              <a:rPr lang="ru-RU" sz="1600" dirty="0" err="1" smtClean="0"/>
              <a:t>разварка</a:t>
            </a:r>
            <a:r>
              <a:rPr lang="ru-RU" sz="1600" dirty="0" smtClean="0"/>
              <a:t> волокна. Из порта</a:t>
            </a:r>
            <a:r>
              <a:rPr lang="en-US" sz="1600" dirty="0" smtClean="0"/>
              <a:t> </a:t>
            </a:r>
            <a:r>
              <a:rPr lang="ru-RU" sz="1600" dirty="0" smtClean="0"/>
              <a:t>розетки в сторону активного </a:t>
            </a:r>
            <a:r>
              <a:rPr lang="ru-RU" sz="1600" dirty="0" smtClean="0"/>
              <a:t>устройства </a:t>
            </a:r>
            <a:r>
              <a:rPr lang="en-US" sz="1600" dirty="0" smtClean="0"/>
              <a:t>ONT</a:t>
            </a:r>
            <a:r>
              <a:rPr lang="ru-RU" sz="1600" dirty="0" smtClean="0"/>
              <a:t> </a:t>
            </a:r>
            <a:r>
              <a:rPr lang="en-US" sz="1600" dirty="0" smtClean="0"/>
              <a:t>(D)</a:t>
            </a:r>
            <a:r>
              <a:rPr lang="ru-RU" sz="1600" dirty="0" smtClean="0"/>
              <a:t> идет оптический </a:t>
            </a:r>
            <a:r>
              <a:rPr lang="ru-RU" sz="1600" dirty="0" err="1" smtClean="0"/>
              <a:t>патчкорд</a:t>
            </a:r>
            <a:r>
              <a:rPr lang="ru-RU" sz="1600" dirty="0" smtClean="0"/>
              <a:t> </a:t>
            </a:r>
            <a:r>
              <a:rPr lang="ru-RU" sz="1600" dirty="0" smtClean="0"/>
              <a:t>(</a:t>
            </a:r>
            <a:r>
              <a:rPr lang="en-US" sz="1600" dirty="0" smtClean="0"/>
              <a:t>C</a:t>
            </a:r>
            <a:r>
              <a:rPr lang="ru-RU" sz="1600" dirty="0" smtClean="0"/>
              <a:t>). Активное </a:t>
            </a:r>
            <a:r>
              <a:rPr lang="ru-RU" sz="1600" dirty="0" smtClean="0"/>
              <a:t>устройство</a:t>
            </a:r>
            <a:r>
              <a:rPr lang="en-US" sz="1600" dirty="0" smtClean="0"/>
              <a:t> ONT </a:t>
            </a:r>
            <a:r>
              <a:rPr lang="en-US" sz="1600" dirty="0" smtClean="0"/>
              <a:t>(</a:t>
            </a:r>
            <a:r>
              <a:rPr lang="ru-RU" sz="1600" dirty="0" smtClean="0"/>
              <a:t>входит в стоимость подключения</a:t>
            </a:r>
            <a:r>
              <a:rPr lang="en-US" sz="1600" dirty="0" smtClean="0"/>
              <a:t>)</a:t>
            </a:r>
            <a:r>
              <a:rPr lang="ru-RU" sz="1600" dirty="0" smtClean="0"/>
              <a:t> должно быть подключено к сети электропитания (</a:t>
            </a:r>
            <a:r>
              <a:rPr lang="en-US" sz="1600" dirty="0" smtClean="0"/>
              <a:t>E</a:t>
            </a:r>
            <a:r>
              <a:rPr lang="ru-RU" sz="1600" dirty="0" smtClean="0"/>
              <a:t>) 220 в.</a:t>
            </a:r>
            <a:r>
              <a:rPr lang="en-US" sz="1600" dirty="0" smtClean="0"/>
              <a:t> </a:t>
            </a:r>
            <a:r>
              <a:rPr lang="ru-RU" sz="1600" dirty="0" smtClean="0"/>
              <a:t>От активного устройства с помощью медного </a:t>
            </a:r>
            <a:r>
              <a:rPr lang="ru-RU" sz="1600" dirty="0" err="1" smtClean="0"/>
              <a:t>патчкорда</a:t>
            </a:r>
            <a:r>
              <a:rPr lang="ru-RU" sz="1600" dirty="0" smtClean="0"/>
              <a:t> (</a:t>
            </a:r>
            <a:r>
              <a:rPr lang="en-US" sz="1600" dirty="0" smtClean="0"/>
              <a:t>F</a:t>
            </a:r>
            <a:r>
              <a:rPr lang="ru-RU" sz="1600" dirty="0" smtClean="0"/>
              <a:t>), подключается </a:t>
            </a:r>
            <a:r>
              <a:rPr lang="ru-RU" sz="1600" dirty="0" err="1" smtClean="0"/>
              <a:t>маршрутизатор</a:t>
            </a:r>
            <a:r>
              <a:rPr lang="en-US" sz="1600" dirty="0" smtClean="0"/>
              <a:t> (G)</a:t>
            </a:r>
            <a:r>
              <a:rPr lang="ru-RU" sz="1600" dirty="0" smtClean="0"/>
              <a:t> (приобретается абонентом самостоятельно</a:t>
            </a:r>
            <a:r>
              <a:rPr lang="ru-RU" sz="1600" dirty="0" smtClean="0"/>
              <a:t>).</a:t>
            </a:r>
          </a:p>
          <a:p>
            <a:pPr algn="just"/>
            <a:r>
              <a:rPr lang="ru-RU" sz="1600" dirty="0" smtClean="0"/>
              <a:t>По желанию абонента</a:t>
            </a:r>
            <a:r>
              <a:rPr lang="en-US" sz="1600" dirty="0" smtClean="0"/>
              <a:t>, </a:t>
            </a:r>
            <a:r>
              <a:rPr lang="ru-RU" sz="1600" dirty="0" smtClean="0"/>
              <a:t>за дополнительную плату  возможна прокладка медного кабеля </a:t>
            </a:r>
            <a:r>
              <a:rPr lang="en-US" sz="1600" dirty="0" smtClean="0"/>
              <a:t>UTP (</a:t>
            </a:r>
            <a:r>
              <a:rPr lang="ru-RU" sz="1600" dirty="0" err="1" smtClean="0"/>
              <a:t>патчкорда</a:t>
            </a:r>
            <a:r>
              <a:rPr lang="ru-RU" sz="1600" dirty="0" smtClean="0"/>
              <a:t> </a:t>
            </a:r>
            <a:r>
              <a:rPr lang="en-US" sz="1600" dirty="0" smtClean="0"/>
              <a:t>F)</a:t>
            </a:r>
            <a:r>
              <a:rPr lang="ru-RU" sz="1600" dirty="0" smtClean="0"/>
              <a:t>, на удаление от</a:t>
            </a:r>
            <a:r>
              <a:rPr lang="en-US" sz="1600" dirty="0" smtClean="0"/>
              <a:t> </a:t>
            </a:r>
            <a:r>
              <a:rPr lang="ru-RU" sz="1600" dirty="0" smtClean="0"/>
              <a:t>места размещения </a:t>
            </a:r>
            <a:r>
              <a:rPr lang="en-US" sz="1600" dirty="0" smtClean="0"/>
              <a:t>ONT.</a:t>
            </a:r>
            <a:r>
              <a:rPr lang="ru-RU" sz="1600" dirty="0" smtClean="0"/>
              <a:t> </a:t>
            </a:r>
            <a:endParaRPr lang="ru-RU" sz="1600" dirty="0" smtClean="0"/>
          </a:p>
        </p:txBody>
      </p:sp>
      <p:pic>
        <p:nvPicPr>
          <p:cNvPr id="17412" name="Picture 4" descr="http://eltex.nsk.ru/upload/iblock/20c/front-kopiya-mini.jpg"/>
          <p:cNvPicPr>
            <a:picLocks noChangeAspect="1" noChangeArrowheads="1"/>
          </p:cNvPicPr>
          <p:nvPr/>
        </p:nvPicPr>
        <p:blipFill>
          <a:blip r:embed="rId2" cstate="print"/>
          <a:srcRect l="14500" t="21739" r="15900" b="26086"/>
          <a:stretch>
            <a:fillRect/>
          </a:stretch>
        </p:blipFill>
        <p:spPr bwMode="auto">
          <a:xfrm>
            <a:off x="4071934" y="4714884"/>
            <a:ext cx="1714512" cy="857256"/>
          </a:xfrm>
          <a:prstGeom prst="rect">
            <a:avLst/>
          </a:prstGeom>
          <a:noFill/>
        </p:spPr>
      </p:pic>
      <p:pic>
        <p:nvPicPr>
          <p:cNvPr id="17414" name="Picture 6" descr="http://malien.ru/file/images/image_prod38.jpg"/>
          <p:cNvPicPr>
            <a:picLocks noChangeAspect="1" noChangeArrowheads="1"/>
          </p:cNvPicPr>
          <p:nvPr/>
        </p:nvPicPr>
        <p:blipFill>
          <a:blip r:embed="rId3" cstate="print"/>
          <a:srcRect l="2385" t="19078" r="2225" b="18918"/>
          <a:stretch>
            <a:fillRect/>
          </a:stretch>
        </p:blipFill>
        <p:spPr bwMode="auto">
          <a:xfrm>
            <a:off x="1500166" y="4572008"/>
            <a:ext cx="1648569" cy="1071570"/>
          </a:xfrm>
          <a:prstGeom prst="rect">
            <a:avLst/>
          </a:prstGeom>
          <a:noFill/>
        </p:spPr>
      </p:pic>
      <p:pic>
        <p:nvPicPr>
          <p:cNvPr id="17416" name="Picture 8" descr="0__Keenetic_Lite_II_p"/>
          <p:cNvPicPr>
            <a:picLocks noChangeAspect="1" noChangeArrowheads="1"/>
          </p:cNvPicPr>
          <p:nvPr/>
        </p:nvPicPr>
        <p:blipFill>
          <a:blip r:embed="rId4"/>
          <a:srcRect l="10838" t="7258" r="13294" b="10483"/>
          <a:stretch>
            <a:fillRect/>
          </a:stretch>
        </p:blipFill>
        <p:spPr bwMode="auto">
          <a:xfrm>
            <a:off x="6572264" y="3929066"/>
            <a:ext cx="1838478" cy="1785950"/>
          </a:xfrm>
          <a:prstGeom prst="rect">
            <a:avLst/>
          </a:prstGeom>
          <a:noFill/>
        </p:spPr>
      </p:pic>
      <p:sp>
        <p:nvSpPr>
          <p:cNvPr id="12" name="Дуга 11"/>
          <p:cNvSpPr/>
          <p:nvPr/>
        </p:nvSpPr>
        <p:spPr>
          <a:xfrm>
            <a:off x="642910" y="4143380"/>
            <a:ext cx="1428760" cy="1071570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285852" y="4000504"/>
            <a:ext cx="71438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214414" y="4286256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428860" y="4345552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571868" y="4214818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C</a:t>
            </a:r>
            <a:endParaRPr lang="ru-RU" dirty="0"/>
          </a:p>
        </p:txBody>
      </p:sp>
      <p:pic>
        <p:nvPicPr>
          <p:cNvPr id="17418" name="Picture 10" descr="http://www.retail-group.ru/images/anticrysis/anticrysis_clip_image0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5857892"/>
            <a:ext cx="642942" cy="640654"/>
          </a:xfrm>
          <a:prstGeom prst="rect">
            <a:avLst/>
          </a:prstGeom>
          <a:noFill/>
        </p:spPr>
      </p:pic>
      <p:cxnSp>
        <p:nvCxnSpPr>
          <p:cNvPr id="23" name="Shape 22"/>
          <p:cNvCxnSpPr>
            <a:stCxn id="17418" idx="1"/>
          </p:cNvCxnSpPr>
          <p:nvPr/>
        </p:nvCxnSpPr>
        <p:spPr>
          <a:xfrm rot="10800000">
            <a:off x="5429256" y="5643579"/>
            <a:ext cx="357190" cy="534641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17418" idx="3"/>
            <a:endCxn id="17416" idx="2"/>
          </p:cNvCxnSpPr>
          <p:nvPr/>
        </p:nvCxnSpPr>
        <p:spPr>
          <a:xfrm flipV="1">
            <a:off x="6429388" y="5715016"/>
            <a:ext cx="1062115" cy="463203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17414" idx="2"/>
            <a:endCxn id="17412" idx="0"/>
          </p:cNvCxnSpPr>
          <p:nvPr/>
        </p:nvCxnSpPr>
        <p:spPr>
          <a:xfrm rot="5400000" flipH="1" flipV="1">
            <a:off x="3162473" y="3876861"/>
            <a:ext cx="928694" cy="2604739"/>
          </a:xfrm>
          <a:prstGeom prst="bentConnector5">
            <a:avLst>
              <a:gd name="adj1" fmla="val -24615"/>
              <a:gd name="adj2" fmla="val 49367"/>
              <a:gd name="adj3" fmla="val 124615"/>
            </a:avLst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/>
          <p:nvPr/>
        </p:nvCxnSpPr>
        <p:spPr>
          <a:xfrm rot="5400000" flipH="1" flipV="1">
            <a:off x="5107785" y="4464851"/>
            <a:ext cx="500066" cy="1588"/>
          </a:xfrm>
          <a:prstGeom prst="bentConnector3">
            <a:avLst>
              <a:gd name="adj1" fmla="val 60351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Соединительная линия уступом 35"/>
          <p:cNvCxnSpPr/>
          <p:nvPr/>
        </p:nvCxnSpPr>
        <p:spPr>
          <a:xfrm>
            <a:off x="5357818" y="4214818"/>
            <a:ext cx="2143140" cy="1588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/>
          <p:nvPr/>
        </p:nvCxnSpPr>
        <p:spPr>
          <a:xfrm rot="5400000">
            <a:off x="7143768" y="4572008"/>
            <a:ext cx="714380" cy="1588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7420" name="Picture 12" descr="http://images.oldnix.org/2013/12/WiFi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00892" y="2500306"/>
            <a:ext cx="1643074" cy="1365165"/>
          </a:xfrm>
          <a:prstGeom prst="rect">
            <a:avLst/>
          </a:prstGeom>
          <a:noFill/>
        </p:spPr>
      </p:pic>
      <p:sp>
        <p:nvSpPr>
          <p:cNvPr id="40" name="Прямоугольник 39"/>
          <p:cNvSpPr/>
          <p:nvPr/>
        </p:nvSpPr>
        <p:spPr>
          <a:xfrm>
            <a:off x="4572000" y="5572140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500694" y="5786454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929322" y="3786190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7500958" y="5643578"/>
            <a:ext cx="285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G</a:t>
            </a:r>
            <a:endParaRPr lang="ru-RU" dirty="0"/>
          </a:p>
        </p:txBody>
      </p:sp>
      <p:sp>
        <p:nvSpPr>
          <p:cNvPr id="24" name="Заголовок 1"/>
          <p:cNvSpPr>
            <a:spLocks noGrp="1"/>
          </p:cNvSpPr>
          <p:nvPr>
            <p:ph type="title"/>
          </p:nvPr>
        </p:nvSpPr>
        <p:spPr>
          <a:xfrm>
            <a:off x="700118" y="7143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ОБОРУДОВАНИЕ В ДОМЕ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0" y="6550223"/>
            <a:ext cx="9144000" cy="30777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+mj-lt"/>
              </a:rPr>
              <a:t>ООО </a:t>
            </a:r>
            <a:r>
              <a:rPr lang="ru-RU" sz="1400" dirty="0" smtClean="0">
                <a:latin typeface="+mj-lt"/>
              </a:rPr>
              <a:t>НТС</a:t>
            </a:r>
            <a:r>
              <a:rPr lang="en-US" sz="1400" dirty="0" smtClean="0">
                <a:latin typeface="+mj-lt"/>
              </a:rPr>
              <a:t>	</a:t>
            </a:r>
            <a:r>
              <a:rPr lang="ru-RU" sz="1400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  </a:t>
            </a:r>
            <a:r>
              <a:rPr lang="ru-RU" sz="1400" dirty="0" smtClean="0">
                <a:latin typeface="+mj-lt"/>
              </a:rPr>
              <a:t>8(499)9185779</a:t>
            </a:r>
            <a:r>
              <a:rPr lang="en-US" sz="1400" dirty="0" smtClean="0">
                <a:latin typeface="+mj-lt"/>
              </a:rPr>
              <a:t> 	 </a:t>
            </a:r>
            <a:r>
              <a:rPr lang="ru-RU" sz="1400" dirty="0" smtClean="0">
                <a:latin typeface="+mj-lt"/>
              </a:rPr>
              <a:t>8(926)5271748</a:t>
            </a:r>
            <a:r>
              <a:rPr lang="en-US" sz="1400" dirty="0" smtClean="0">
                <a:latin typeface="+mj-lt"/>
              </a:rPr>
              <a:t> 	</a:t>
            </a:r>
            <a:r>
              <a:rPr lang="en-US" sz="1400" dirty="0" smtClean="0">
                <a:latin typeface="+mj-lt"/>
              </a:rPr>
              <a:t>pay@nts.center	  www.nts.center</a:t>
            </a:r>
            <a:endParaRPr lang="ru-RU" sz="1400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572</Words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Новые Технологии Связи</vt:lpstr>
      <vt:lpstr>НАША ТЕХНОЛОГИЯ  GPON </vt:lpstr>
      <vt:lpstr>Слайд 3</vt:lpstr>
      <vt:lpstr>Сети GPON в поселках</vt:lpstr>
      <vt:lpstr>ВВОД КАБЕЛЯ В ДОМ </vt:lpstr>
      <vt:lpstr>ОБОРУДОВАНИЕ В ДОМЕ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ИСПОЛЬЗУЕМ  ТЕХНОЛОГИЮ  GPON </dc:title>
  <dc:creator>Vlad</dc:creator>
  <cp:lastModifiedBy>Vlad</cp:lastModifiedBy>
  <cp:revision>31</cp:revision>
  <dcterms:created xsi:type="dcterms:W3CDTF">2016-02-09T22:30:52Z</dcterms:created>
  <dcterms:modified xsi:type="dcterms:W3CDTF">2016-02-15T22:49:09Z</dcterms:modified>
</cp:coreProperties>
</file>